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28" r:id="rId2"/>
    <p:sldId id="265" r:id="rId3"/>
    <p:sldId id="306" r:id="rId4"/>
    <p:sldId id="307" r:id="rId5"/>
    <p:sldId id="308" r:id="rId6"/>
    <p:sldId id="320" r:id="rId7"/>
    <p:sldId id="310" r:id="rId8"/>
    <p:sldId id="311" r:id="rId9"/>
    <p:sldId id="305" r:id="rId10"/>
    <p:sldId id="329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696"/>
    <a:srgbClr val="0086EA"/>
    <a:srgbClr val="00355C"/>
    <a:srgbClr val="003E6C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34571" autoAdjust="0"/>
    <p:restoredTop sz="86432" autoAdjust="0"/>
  </p:normalViewPr>
  <p:slideViewPr>
    <p:cSldViewPr>
      <p:cViewPr varScale="1">
        <p:scale>
          <a:sx n="67" d="100"/>
          <a:sy n="67" d="100"/>
        </p:scale>
        <p:origin x="-40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01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84F0B-E938-4132-8F50-B9C8F93B0CD9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D2B33A-F8FC-48F2-9D83-A5E06B763F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891578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E8C58-2BC5-4A2F-B714-835B60BE3ED9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62A33-C5DE-4BDA-AC98-CF9730AD79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Верхний колонтитул 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2856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64000">
              <a:schemeClr val="accent1">
                <a:lumMod val="45000"/>
                <a:lumOff val="55000"/>
              </a:schemeClr>
            </a:gs>
            <a:gs pos="90000">
              <a:schemeClr val="accent1">
                <a:lumMod val="45000"/>
                <a:lumOff val="55000"/>
              </a:schemeClr>
            </a:gs>
            <a:gs pos="100000">
              <a:srgbClr val="00B0F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>Представляем пошаговую инструкцию, как встать на очередь в дошкольное отделение  МБОУ «</a:t>
            </a:r>
            <a:r>
              <a:rPr lang="ru-RU" sz="4000" b="1" i="1" dirty="0" err="1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>Семиозерская</a:t>
            </a:r>
            <a:r>
              <a:rPr lang="ru-RU" sz="4000" b="1" i="1" dirty="0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> ООШ»</a:t>
            </a:r>
            <a:br>
              <a:rPr lang="ru-RU" sz="4000" b="1" i="1" dirty="0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ru-RU" sz="4000" b="1" i="1" dirty="0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>через </a:t>
            </a:r>
            <a:r>
              <a:rPr lang="ru-RU" sz="4000" b="1" i="1" dirty="0" err="1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>Госуслуги.ру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58204" cy="5112568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i="1" dirty="0">
                <a:latin typeface="Sylfaen" pitchFamily="18" charset="0"/>
              </a:rPr>
              <a:t/>
            </a:r>
            <a:br>
              <a:rPr lang="ru-RU" sz="3600" i="1" dirty="0">
                <a:latin typeface="Sylfaen" pitchFamily="18" charset="0"/>
              </a:rPr>
            </a:br>
            <a:r>
              <a:rPr lang="ru-RU" sz="3300" b="1" i="1" dirty="0">
                <a:solidFill>
                  <a:srgbClr val="005696"/>
                </a:solidFill>
                <a:latin typeface="Sylfaen" pitchFamily="18" charset="0"/>
              </a:rPr>
              <a:t>П</a:t>
            </a:r>
            <a:r>
              <a:rPr lang="ru-RU" sz="3300" b="1" i="1" dirty="0" smtClean="0">
                <a:solidFill>
                  <a:srgbClr val="005696"/>
                </a:solidFill>
                <a:latin typeface="Sylfaen" pitchFamily="18" charset="0"/>
              </a:rPr>
              <a:t>одать заявление на очередь в дошкольное отделение через сайт </a:t>
            </a:r>
            <a:r>
              <a:rPr lang="ru-RU" sz="3300" b="1" i="1" dirty="0" err="1" smtClean="0">
                <a:solidFill>
                  <a:srgbClr val="005696"/>
                </a:solidFill>
                <a:latin typeface="Sylfaen" pitchFamily="18" charset="0"/>
              </a:rPr>
              <a:t>Госуслуги.ру</a:t>
            </a:r>
            <a:r>
              <a:rPr lang="ru-RU" sz="3300" b="1" i="1" dirty="0" smtClean="0">
                <a:solidFill>
                  <a:srgbClr val="005696"/>
                </a:solidFill>
                <a:latin typeface="Sylfaen" pitchFamily="18" charset="0"/>
              </a:rPr>
              <a:t> могут лишь зарегистрированные на портале пользователи. </a:t>
            </a:r>
            <a:br>
              <a:rPr lang="ru-RU" sz="3300" b="1" i="1" dirty="0" smtClean="0">
                <a:solidFill>
                  <a:srgbClr val="005696"/>
                </a:solidFill>
                <a:latin typeface="Sylfaen" pitchFamily="18" charset="0"/>
              </a:rPr>
            </a:br>
            <a:r>
              <a:rPr lang="ru-RU" sz="3300" b="1" i="1" dirty="0" smtClean="0">
                <a:solidFill>
                  <a:srgbClr val="005696"/>
                </a:solidFill>
                <a:latin typeface="Sylfaen" pitchFamily="18" charset="0"/>
              </a:rPr>
              <a:t/>
            </a:r>
            <a:br>
              <a:rPr lang="ru-RU" sz="3300" b="1" i="1" dirty="0" smtClean="0">
                <a:solidFill>
                  <a:srgbClr val="005696"/>
                </a:solidFill>
                <a:latin typeface="Sylfaen" pitchFamily="18" charset="0"/>
              </a:rPr>
            </a:br>
            <a:r>
              <a:rPr lang="ru-RU" sz="3300" b="1" i="1" dirty="0" smtClean="0">
                <a:solidFill>
                  <a:srgbClr val="005696"/>
                </a:solidFill>
                <a:latin typeface="Sylfaen" pitchFamily="18" charset="0"/>
              </a:rPr>
              <a:t>  Если Вы еще не зарегистрированы,  необходимо пройти процедуру регистрации.</a:t>
            </a:r>
            <a:br>
              <a:rPr lang="ru-RU" sz="3300" b="1" i="1" dirty="0" smtClean="0">
                <a:solidFill>
                  <a:srgbClr val="005696"/>
                </a:solidFill>
                <a:latin typeface="Sylfaen" pitchFamily="18" charset="0"/>
              </a:rPr>
            </a:br>
            <a:r>
              <a:rPr lang="ru-RU" sz="3300" b="1" i="1" dirty="0" smtClean="0">
                <a:solidFill>
                  <a:srgbClr val="005696"/>
                </a:solidFill>
                <a:latin typeface="Sylfaen" pitchFamily="18" charset="0"/>
              </a:rPr>
              <a:t/>
            </a:r>
            <a:br>
              <a:rPr lang="ru-RU" sz="3300" b="1" i="1" dirty="0" smtClean="0">
                <a:solidFill>
                  <a:srgbClr val="005696"/>
                </a:solidFill>
                <a:latin typeface="Sylfaen" pitchFamily="18" charset="0"/>
              </a:rPr>
            </a:br>
            <a:r>
              <a:rPr lang="ru-RU" sz="3300" b="1" i="1" dirty="0" smtClean="0">
                <a:solidFill>
                  <a:srgbClr val="005696"/>
                </a:solidFill>
                <a:latin typeface="Sylfaen" pitchFamily="18" charset="0"/>
              </a:rPr>
              <a:t> Далее приступаем к подачи заявления.</a:t>
            </a:r>
            <a:r>
              <a:rPr lang="ru-RU" sz="3600" i="1" dirty="0" smtClean="0">
                <a:solidFill>
                  <a:srgbClr val="005696"/>
                </a:solidFill>
                <a:latin typeface="Sylfaen" pitchFamily="18" charset="0"/>
              </a:rPr>
              <a:t/>
            </a:r>
            <a:br>
              <a:rPr lang="ru-RU" sz="3600" i="1" dirty="0" smtClean="0">
                <a:solidFill>
                  <a:srgbClr val="005696"/>
                </a:solidFill>
                <a:latin typeface="Sylfaen" pitchFamily="18" charset="0"/>
              </a:rPr>
            </a:br>
            <a:r>
              <a:rPr lang="ru-RU" sz="3600" i="1" dirty="0" smtClean="0">
                <a:solidFill>
                  <a:srgbClr val="005696"/>
                </a:solidFill>
                <a:latin typeface="Sylfaen" pitchFamily="18" charset="0"/>
              </a:rPr>
              <a:t>  </a:t>
            </a:r>
            <a:br>
              <a:rPr lang="ru-RU" sz="3600" i="1" dirty="0" smtClean="0">
                <a:solidFill>
                  <a:srgbClr val="005696"/>
                </a:solidFill>
                <a:latin typeface="Sylfaen" pitchFamily="18" charset="0"/>
              </a:rPr>
            </a:br>
            <a:r>
              <a:rPr lang="ru-RU" sz="3600" i="1" dirty="0" smtClean="0">
                <a:solidFill>
                  <a:srgbClr val="005696"/>
                </a:solidFill>
                <a:latin typeface="Sylfaen" pitchFamily="18" charset="0"/>
              </a:rPr>
              <a:t/>
            </a:r>
            <a:br>
              <a:rPr lang="ru-RU" sz="3600" i="1" dirty="0" smtClean="0">
                <a:solidFill>
                  <a:srgbClr val="005696"/>
                </a:solidFill>
                <a:latin typeface="Sylfaen" pitchFamily="18" charset="0"/>
              </a:rPr>
            </a:br>
            <a:endParaRPr lang="ru-RU" sz="3600" i="1" dirty="0">
              <a:solidFill>
                <a:srgbClr val="005696"/>
              </a:solidFill>
              <a:latin typeface="Sylfae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/>
          <a:srcRect b="6565"/>
          <a:stretch/>
        </p:blipFill>
        <p:spPr>
          <a:xfrm>
            <a:off x="179512" y="693566"/>
            <a:ext cx="5256584" cy="336879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283152" cy="79208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5696"/>
                </a:solidFill>
                <a:latin typeface="Sylfaen" panose="010A0502050306030303" pitchFamily="18" charset="0"/>
              </a:rPr>
              <a:t>1. Необходимо </a:t>
            </a:r>
            <a:r>
              <a:rPr lang="ru-RU" sz="2000" dirty="0">
                <a:solidFill>
                  <a:srgbClr val="005696"/>
                </a:solidFill>
                <a:latin typeface="Sylfaen" panose="010A0502050306030303" pitchFamily="18" charset="0"/>
              </a:rPr>
              <a:t>войти в учетную запись на портале, открыть полный каталог услуг и выбрать раздел «Образование»;</a:t>
            </a:r>
            <a:br>
              <a:rPr lang="ru-RU" sz="2000" dirty="0">
                <a:solidFill>
                  <a:srgbClr val="005696"/>
                </a:solidFill>
                <a:latin typeface="Sylfaen" panose="010A0502050306030303" pitchFamily="18" charset="0"/>
              </a:rPr>
            </a:br>
            <a:endParaRPr lang="ru-RU" sz="2000" dirty="0">
              <a:solidFill>
                <a:srgbClr val="005696"/>
              </a:solidFill>
              <a:latin typeface="Sylfaen" panose="010A0502050306030303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9244" y="4834604"/>
            <a:ext cx="32197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5696"/>
                </a:solidFill>
              </a:rPr>
              <a:t>2. </a:t>
            </a:r>
            <a:r>
              <a:rPr lang="ru-RU" sz="2000" dirty="0" smtClean="0">
                <a:solidFill>
                  <a:srgbClr val="005696"/>
                </a:solidFill>
                <a:latin typeface="Sylfaen" panose="010A0502050306030303" pitchFamily="18" charset="0"/>
              </a:rPr>
              <a:t>Затем </a:t>
            </a:r>
            <a:r>
              <a:rPr lang="ru-RU" sz="2000" dirty="0">
                <a:solidFill>
                  <a:srgbClr val="005696"/>
                </a:solidFill>
                <a:latin typeface="Sylfaen" panose="010A0502050306030303" pitchFamily="18" charset="0"/>
              </a:rPr>
              <a:t>следует выбрать услугу «Запись в детский сад»;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t="6577" b="5495"/>
          <a:stretch/>
        </p:blipFill>
        <p:spPr>
          <a:xfrm>
            <a:off x="3548990" y="3106411"/>
            <a:ext cx="5287364" cy="345638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12574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712968" cy="836712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5696"/>
                </a:solidFill>
              </a:rPr>
              <a:t>3</a:t>
            </a:r>
            <a:r>
              <a:rPr lang="ru-RU" sz="2200" dirty="0" smtClean="0">
                <a:solidFill>
                  <a:srgbClr val="005696"/>
                </a:solidFill>
                <a:latin typeface="Sylfaen" panose="010A0502050306030303" pitchFamily="18" charset="0"/>
              </a:rPr>
              <a:t>. На </a:t>
            </a:r>
            <a:r>
              <a:rPr lang="ru-RU" sz="2200" dirty="0">
                <a:solidFill>
                  <a:srgbClr val="005696"/>
                </a:solidFill>
                <a:latin typeface="Sylfaen" panose="010A0502050306030303" pitchFamily="18" charset="0"/>
              </a:rPr>
              <a:t>открывшейся странице </a:t>
            </a:r>
            <a:r>
              <a:rPr lang="ru-RU" sz="2200" dirty="0" smtClean="0">
                <a:solidFill>
                  <a:srgbClr val="005696"/>
                </a:solidFill>
                <a:latin typeface="Sylfaen" panose="010A0502050306030303" pitchFamily="18" charset="0"/>
              </a:rPr>
              <a:t>необходимо выбрать</a:t>
            </a:r>
            <a:br>
              <a:rPr lang="ru-RU" sz="2200" dirty="0" smtClean="0">
                <a:solidFill>
                  <a:srgbClr val="005696"/>
                </a:solidFill>
                <a:latin typeface="Sylfaen" panose="010A0502050306030303" pitchFamily="18" charset="0"/>
              </a:rPr>
            </a:br>
            <a:r>
              <a:rPr lang="ru-RU" sz="2200" dirty="0" smtClean="0">
                <a:solidFill>
                  <a:srgbClr val="005696"/>
                </a:solidFill>
                <a:latin typeface="Sylfaen" panose="010A0502050306030303" pitchFamily="18" charset="0"/>
              </a:rPr>
              <a:t> </a:t>
            </a:r>
            <a:r>
              <a:rPr lang="ru-RU" sz="2200" dirty="0">
                <a:solidFill>
                  <a:srgbClr val="005696"/>
                </a:solidFill>
                <a:latin typeface="Sylfaen" panose="010A0502050306030303" pitchFamily="18" charset="0"/>
              </a:rPr>
              <a:t>«Запись в детский сад»;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/>
          <a:srcRect t="3500" r="20724" b="3753"/>
          <a:stretch/>
        </p:blipFill>
        <p:spPr>
          <a:xfrm>
            <a:off x="323528" y="836712"/>
            <a:ext cx="4968552" cy="381642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7504" y="4758979"/>
            <a:ext cx="388415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5696"/>
                </a:solidFill>
              </a:rPr>
              <a:t>4</a:t>
            </a:r>
            <a:r>
              <a:rPr lang="ru-RU" sz="2000" dirty="0" smtClean="0">
                <a:solidFill>
                  <a:srgbClr val="005696"/>
                </a:solidFill>
                <a:latin typeface="Sylfaen" panose="010A0502050306030303" pitchFamily="18" charset="0"/>
              </a:rPr>
              <a:t>. На </a:t>
            </a:r>
            <a:r>
              <a:rPr lang="ru-RU" sz="2000" dirty="0">
                <a:solidFill>
                  <a:srgbClr val="005696"/>
                </a:solidFill>
                <a:latin typeface="Sylfaen" panose="010A0502050306030303" pitchFamily="18" charset="0"/>
              </a:rPr>
              <a:t>открывшейся странице </a:t>
            </a:r>
            <a:r>
              <a:rPr lang="ru-RU" sz="2000" dirty="0" smtClean="0">
                <a:solidFill>
                  <a:srgbClr val="005696"/>
                </a:solidFill>
                <a:latin typeface="Sylfaen" panose="010A0502050306030303" pitchFamily="18" charset="0"/>
              </a:rPr>
              <a:t>нажать </a:t>
            </a:r>
            <a:r>
              <a:rPr lang="ru-RU" sz="2000" dirty="0">
                <a:solidFill>
                  <a:srgbClr val="005696"/>
                </a:solidFill>
                <a:latin typeface="Sylfaen" panose="010A0502050306030303" pitchFamily="18" charset="0"/>
              </a:rPr>
              <a:t>на кнопку «Заполнить заявление», предварительно удостоверившись, что выбрана именно электронная услуга;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2822104"/>
            <a:ext cx="5223289" cy="381241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62261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4474840" cy="47928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5696"/>
                </a:solidFill>
                <a:latin typeface="Sylfaen" panose="010A0502050306030303" pitchFamily="18" charset="0"/>
              </a:rPr>
              <a:t>5. Теперь </a:t>
            </a:r>
            <a:r>
              <a:rPr lang="ru-RU" sz="2000" dirty="0">
                <a:solidFill>
                  <a:srgbClr val="005696"/>
                </a:solidFill>
                <a:latin typeface="Sylfaen" panose="010A0502050306030303" pitchFamily="18" charset="0"/>
              </a:rPr>
              <a:t>необходимо внимательно заполнить заявление, сперва указать личные и паспортные данные заявителя;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385825"/>
            <a:ext cx="4039124" cy="417293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497371" y="177856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005696"/>
                </a:solidFill>
                <a:latin typeface="Sylfaen" panose="010A0502050306030303" pitchFamily="18" charset="0"/>
              </a:rPr>
              <a:t>6. Затем </a:t>
            </a:r>
            <a:r>
              <a:rPr lang="ru-RU" sz="2000" dirty="0">
                <a:solidFill>
                  <a:srgbClr val="005696"/>
                </a:solidFill>
                <a:latin typeface="Sylfaen" panose="010A0502050306030303" pitchFamily="18" charset="0"/>
              </a:rPr>
              <a:t>указать, кем заявитель приходится ребенку, указать персональные данные ребенка, а также данные свидетельства о рождении;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74840" y="1844824"/>
            <a:ext cx="4316478" cy="433126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43839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0"/>
            <a:ext cx="5758069" cy="1052736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005696"/>
                </a:solidFill>
                <a:latin typeface="Sylfaen" panose="010A0502050306030303" pitchFamily="18" charset="0"/>
              </a:rPr>
              <a:t>7. Далее следует указать адреса места пребывания и места жительства;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908719"/>
            <a:ext cx="5963749" cy="331236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48651" y="4725144"/>
            <a:ext cx="36192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5696"/>
                </a:solidFill>
                <a:latin typeface="Sylfaen" panose="010A0502050306030303" pitchFamily="18" charset="0"/>
              </a:rPr>
              <a:t>8. После </a:t>
            </a:r>
            <a:r>
              <a:rPr lang="ru-RU" sz="2000" dirty="0">
                <a:solidFill>
                  <a:srgbClr val="005696"/>
                </a:solidFill>
                <a:latin typeface="Sylfaen" panose="010A0502050306030303" pitchFamily="18" charset="0"/>
              </a:rPr>
              <a:t>чего необходимо выбрать удобный детский сад при помощи карты;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2776818"/>
            <a:ext cx="4920869" cy="389665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68066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6912768" cy="79695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5696"/>
                </a:solidFill>
                <a:latin typeface="Sylfaen" panose="010A0502050306030303" pitchFamily="18" charset="0"/>
              </a:rPr>
              <a:t>9. Затем </a:t>
            </a:r>
            <a:r>
              <a:rPr lang="ru-RU" sz="2000" dirty="0">
                <a:solidFill>
                  <a:srgbClr val="005696"/>
                </a:solidFill>
                <a:latin typeface="Sylfaen" panose="010A0502050306030303" pitchFamily="18" charset="0"/>
              </a:rPr>
              <a:t>необходимо указать параметры зачисления, желаемую дату, специфику группы, а также наличие льгот;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0301" y="950649"/>
            <a:ext cx="5760639" cy="351852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79512" y="4581128"/>
            <a:ext cx="31467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5696"/>
                </a:solidFill>
                <a:latin typeface="Sylfaen" panose="010A0502050306030303" pitchFamily="18" charset="0"/>
              </a:rPr>
              <a:t>10 Далее </a:t>
            </a:r>
            <a:r>
              <a:rPr lang="ru-RU" sz="2000" dirty="0">
                <a:solidFill>
                  <a:srgbClr val="005696"/>
                </a:solidFill>
                <a:latin typeface="Sylfaen" panose="010A0502050306030303" pitchFamily="18" charset="0"/>
              </a:rPr>
              <a:t>следует прикрепить к заявлению сканы требуемых для получения услуги документов;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t="1961"/>
          <a:stretch/>
        </p:blipFill>
        <p:spPr>
          <a:xfrm>
            <a:off x="3131840" y="3068960"/>
            <a:ext cx="6012161" cy="3600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59453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050" y="133161"/>
            <a:ext cx="7355160" cy="92211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5696"/>
                </a:solidFill>
              </a:rPr>
              <a:t>11.И подтвердить </a:t>
            </a:r>
            <a:r>
              <a:rPr lang="ru-RU" sz="2000" dirty="0">
                <a:solidFill>
                  <a:srgbClr val="005696"/>
                </a:solidFill>
              </a:rPr>
              <a:t>согласие на обработку персональных данных, а также на дачу заведомо ложных сведений и нажать на кнопку «Отправить»;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837" y="1196752"/>
            <a:ext cx="7077075" cy="23336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22837" y="3386361"/>
            <a:ext cx="796558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000" dirty="0" smtClean="0">
                <a:solidFill>
                  <a:srgbClr val="005696"/>
                </a:solidFill>
              </a:rPr>
              <a:t>Проверить </a:t>
            </a:r>
            <a:r>
              <a:rPr lang="ru-RU" sz="2000" dirty="0">
                <a:solidFill>
                  <a:srgbClr val="005696"/>
                </a:solidFill>
              </a:rPr>
              <a:t>статус заявления в детский сад на </a:t>
            </a:r>
            <a:r>
              <a:rPr lang="ru-RU" sz="2000" dirty="0" err="1">
                <a:solidFill>
                  <a:srgbClr val="005696"/>
                </a:solidFill>
              </a:rPr>
              <a:t>Госуслугах</a:t>
            </a:r>
            <a:r>
              <a:rPr lang="ru-RU" sz="2000" dirty="0">
                <a:solidFill>
                  <a:srgbClr val="005696"/>
                </a:solidFill>
              </a:rPr>
              <a:t> пользователь всегда может в Личном кабинете и в ленте уведомлений!</a:t>
            </a:r>
          </a:p>
          <a:p>
            <a:r>
              <a:rPr lang="ru-RU" sz="2000" dirty="0">
                <a:solidFill>
                  <a:srgbClr val="005696"/>
                </a:solidFill>
              </a:rPr>
              <a:t>После отправления заявления пользователь может легко и просто отслеживать очередь в детский сад, просто выбрав соответствующую услугу на портале.</a:t>
            </a:r>
          </a:p>
          <a:p>
            <a:endParaRPr lang="ru-RU" sz="2000" dirty="0">
              <a:solidFill>
                <a:srgbClr val="005696"/>
              </a:solidFill>
            </a:endParaRPr>
          </a:p>
          <a:p>
            <a:r>
              <a:rPr lang="ru-RU" sz="2000" dirty="0">
                <a:solidFill>
                  <a:srgbClr val="005696"/>
                </a:solidFill>
              </a:rPr>
              <a:t>Кроме того, при каких-либо изменениях в порядке очереди пользователя, как правило, оповещают через ленту уведомлений, либо посредством SMS оповещений!</a:t>
            </a:r>
          </a:p>
        </p:txBody>
      </p:sp>
    </p:spTree>
    <p:extLst>
      <p:ext uri="{BB962C8B-B14F-4D97-AF65-F5344CB8AC3E}">
        <p14:creationId xmlns="" xmlns:p14="http://schemas.microsoft.com/office/powerpoint/2010/main" val="333618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Следуя этой инструкции </a:t>
            </a:r>
            <a:br>
              <a:rPr lang="ru-RU" sz="3200" b="1" i="1" dirty="0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</a:br>
            <a:r>
              <a:rPr lang="ru-RU" sz="3200" b="1" i="1" dirty="0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Вы сможете подать заявление</a:t>
            </a:r>
            <a:br>
              <a:rPr lang="ru-RU" sz="3200" b="1" i="1" dirty="0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</a:br>
            <a:r>
              <a:rPr lang="ru-RU" sz="3200" b="1" i="1" dirty="0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 на  предоставление места в дошкольном отделении МБОУ «</a:t>
            </a:r>
            <a:r>
              <a:rPr lang="ru-RU" sz="3200" b="1" i="1" dirty="0" err="1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Семиозерская</a:t>
            </a:r>
            <a:r>
              <a:rPr lang="ru-RU" sz="3200" b="1" i="1" dirty="0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 ООШ»</a:t>
            </a:r>
            <a:br>
              <a:rPr lang="ru-RU" sz="3200" b="1" i="1" dirty="0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</a:br>
            <a:r>
              <a:rPr lang="ru-RU" sz="3200" b="1" i="1" dirty="0" smtClean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не выходя из дома.</a:t>
            </a:r>
            <a:endParaRPr lang="ru-RU" sz="3200" b="1" i="1" dirty="0">
              <a:solidFill>
                <a:srgbClr val="00569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850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62474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5696"/>
                </a:solidFill>
                <a:latin typeface="Sylfaen" pitchFamily="18" charset="0"/>
              </a:rPr>
              <a:t>Спасибо за внимание !</a:t>
            </a:r>
            <a:endParaRPr lang="ru-RU" sz="3600" b="1" i="1" dirty="0">
              <a:solidFill>
                <a:srgbClr val="005696"/>
              </a:solidFill>
              <a:latin typeface="Sylfae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25932"/>
          </a:xfrm>
        </p:spPr>
        <p:txBody>
          <a:bodyPr/>
          <a:lstStyle/>
          <a:p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>Спасибо за внимание.</a:t>
            </a:r>
            <a:endParaRPr lang="ru-RU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967</TotalTime>
  <Words>268</Words>
  <Application>Microsoft Office PowerPoint</Application>
  <PresentationFormat>Экран 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Представляем пошаговую инструкцию, как встать на очередь в дошкольное отделение  МБОУ «Семиозерская ООШ» через Госуслуги.ру</vt:lpstr>
      <vt:lpstr> Подать заявление на очередь в дошкольное отделение через сайт Госуслуги.ру могут лишь зарегистрированные на портале пользователи.     Если Вы еще не зарегистрированы,  необходимо пройти процедуру регистрации.   Далее приступаем к подачи заявления.     </vt:lpstr>
      <vt:lpstr>1. Необходимо войти в учетную запись на портале, открыть полный каталог услуг и выбрать раздел «Образование»; </vt:lpstr>
      <vt:lpstr>3. На открывшейся странице необходимо выбрать  «Запись в детский сад»;</vt:lpstr>
      <vt:lpstr>5. Теперь необходимо внимательно заполнить заявление, сперва указать личные и паспортные данные заявителя;</vt:lpstr>
      <vt:lpstr>7. Далее следует указать адреса места пребывания и места жительства;</vt:lpstr>
      <vt:lpstr>9. Затем необходимо указать параметры зачисления, желаемую дату, специфику группы, а также наличие льгот;</vt:lpstr>
      <vt:lpstr>11.И подтвердить согласие на обработку персональных данных, а также на дачу заведомо ложных сведений и нажать на кнопку «Отправить»;</vt:lpstr>
      <vt:lpstr>Следуя этой инструкции  Вы сможете подать заявление  на  предоставление места в дошкольном отделении МБОУ «Семиозерская ООШ» не выходя из дома.</vt:lpstr>
      <vt:lpstr>Спасибо за внимание !</vt:lpstr>
      <vt:lpstr>Спасибо за внимание.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Представляем Вашему вниманию визитную карточку  руководителя</dc:title>
  <dc:creator>Ольга</dc:creator>
  <cp:lastModifiedBy>олга</cp:lastModifiedBy>
  <cp:revision>111</cp:revision>
  <dcterms:modified xsi:type="dcterms:W3CDTF">2021-01-24T17:12:09Z</dcterms:modified>
</cp:coreProperties>
</file>